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9" r:id="rId2"/>
    <p:sldId id="270" r:id="rId3"/>
    <p:sldId id="381" r:id="rId4"/>
    <p:sldId id="380" r:id="rId5"/>
    <p:sldId id="258" r:id="rId6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00"/>
    <a:srgbClr val="005023"/>
    <a:srgbClr val="5C5107"/>
    <a:srgbClr val="333300"/>
    <a:srgbClr val="2E5C00"/>
    <a:srgbClr val="8F9600"/>
    <a:srgbClr val="C2CC00"/>
    <a:srgbClr val="2C5800"/>
    <a:srgbClr val="336600"/>
    <a:srgbClr val="51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675" autoAdjust="0"/>
  </p:normalViewPr>
  <p:slideViewPr>
    <p:cSldViewPr>
      <p:cViewPr varScale="1">
        <p:scale>
          <a:sx n="87" d="100"/>
          <a:sy n="87" d="100"/>
        </p:scale>
        <p:origin x="-15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1CEE7-1EDF-4A5C-B46C-6274A5E8BA5E}" type="datetimeFigureOut">
              <a:rPr lang="pl-PL" smtClean="0"/>
              <a:pPr/>
              <a:t>2016-02-10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96D2E-3D1E-4AD8-8F7B-8B4E49C9DE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04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311B1FB-28CD-4566-AAC3-83168D464C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04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060575"/>
            <a:ext cx="7129463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50038" y="908050"/>
            <a:ext cx="2036762" cy="51466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908050"/>
            <a:ext cx="5957888" cy="5146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08050"/>
            <a:ext cx="80756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Trzeci poziom</a:t>
            </a:r>
          </a:p>
          <a:p>
            <a:pPr lvl="2"/>
            <a:r>
              <a:rPr lang="pl-PL" smtClean="0"/>
              <a:t>Czwarty poziom</a:t>
            </a:r>
          </a:p>
          <a:p>
            <a:pPr lvl="3"/>
            <a:r>
              <a:rPr lang="pl-PL" smtClean="0"/>
              <a:t>Piąty poziom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38163" y="649763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9AFD06E2-513F-4927-9103-46BF6794199B}" type="slidenum">
              <a:rPr lang="pl-PL"/>
              <a:pPr>
                <a:spcBef>
                  <a:spcPct val="50000"/>
                </a:spcBef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784" y="1916832"/>
            <a:ext cx="8892480" cy="1800201"/>
          </a:xfrm>
        </p:spPr>
        <p:txBody>
          <a:bodyPr/>
          <a:lstStyle/>
          <a:p>
            <a:pPr eaLnBrk="1" hangingPunct="1"/>
            <a:r>
              <a:rPr lang="pl-PL" sz="2800" dirty="0">
                <a:latin typeface="Cambria" panose="02040503050406030204" pitchFamily="18" charset="0"/>
              </a:rPr>
              <a:t>Ile prawdy tkwi w legendzie – </a:t>
            </a:r>
            <a:r>
              <a:rPr lang="pl-PL" sz="2800" b="0" dirty="0">
                <a:latin typeface="Cambria" panose="02040503050406030204" pitchFamily="18" charset="0"/>
              </a:rPr>
              <a:t>porównanie metod określania wieku sędziwych drzew na przykładzie dębów z Uroczyska Święta Rozalia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6233298"/>
            <a:ext cx="7129463" cy="624702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Calibri" pitchFamily="34" charset="0"/>
              </a:rPr>
              <a:t>Rogów, 9-11 lutego 2016r.</a:t>
            </a:r>
          </a:p>
          <a:p>
            <a:pPr eaLnBrk="1" hangingPunct="1"/>
            <a:endParaRPr lang="pl-PL" dirty="0" smtClean="0"/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14282" y="357166"/>
            <a:ext cx="4143404" cy="12858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573016"/>
            <a:ext cx="3900115" cy="249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4" descr="D:\Jacek\zdjecia 2015\kontrola TSOL chrabaszcza Pultusk 2015\IMG_20150506_132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8" y="3575315"/>
            <a:ext cx="3984105" cy="2495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Jacek\zdjecia 2015\Dęby Św Rozalia 2015 Nad Pułtusk\IMG_5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0324"/>
            <a:ext cx="2507464" cy="37611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826942" y="188640"/>
            <a:ext cx="8075612" cy="508000"/>
          </a:xfrm>
        </p:spPr>
        <p:txBody>
          <a:bodyPr/>
          <a:lstStyle/>
          <a:p>
            <a:pPr algn="r"/>
            <a:r>
              <a:rPr lang="pl-PL" sz="3600" dirty="0" smtClean="0">
                <a:latin typeface="Calibri" pitchFamily="34" charset="0"/>
              </a:rPr>
              <a:t>Jak badano wiek?</a:t>
            </a:r>
            <a:endParaRPr lang="pl-PL" sz="3600" dirty="0" smtClean="0">
              <a:latin typeface="Calibri" pitchFamily="34" charset="0"/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5929322" y="6500834"/>
            <a:ext cx="1285884" cy="3571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5317"/>
            <a:ext cx="9160204" cy="15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98363" y="876796"/>
            <a:ext cx="2330290" cy="35603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9" descr="K:\Święta Rozalia - pomniki przyrody\Skany wywiertów\Swieta Rozalia Db nr 1 wys. 6.9 m - ciąg dalsz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t="-5" r="50873" b="5"/>
          <a:stretch/>
        </p:blipFill>
        <p:spPr bwMode="auto">
          <a:xfrm rot="16200000">
            <a:off x="4421438" y="1738865"/>
            <a:ext cx="301125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Jacek\zdjecia 2015\Dęby Św Rozalia 2015 Nad Pułtusk\IMG_19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76796"/>
            <a:ext cx="2376264" cy="35603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Jacek\zdjecia 2015\Dęby Św Rozalia 2015 Nad Pułtusk\IMG_50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48" y="700324"/>
            <a:ext cx="2376266" cy="158417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Jacek\zdjecia 2015\Dęby Św Rozalia 2015 Nad Pułtusk\IMG_51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67125"/>
            <a:ext cx="2401431" cy="160095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5078" y="1465515"/>
            <a:ext cx="8075612" cy="508000"/>
          </a:xfrm>
        </p:spPr>
        <p:txBody>
          <a:bodyPr/>
          <a:lstStyle/>
          <a:p>
            <a:r>
              <a:rPr lang="pl-PL" sz="3600" dirty="0" smtClean="0">
                <a:latin typeface="Calibri" pitchFamily="34" charset="0"/>
              </a:rPr>
              <a:t>Legenda - prawda/ fałsz</a:t>
            </a:r>
            <a:endParaRPr lang="pl-PL" sz="3600" dirty="0" smtClean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69317"/>
              </p:ext>
            </p:extLst>
          </p:nvPr>
        </p:nvGraphicFramePr>
        <p:xfrm>
          <a:off x="35496" y="2924944"/>
          <a:ext cx="9108503" cy="215334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256214"/>
                <a:gridCol w="2276383"/>
                <a:gridCol w="2575906"/>
              </a:tblGrid>
              <a:tr h="24792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2000" b="1" u="none" strike="noStrike" dirty="0">
                          <a:effectLst/>
                          <a:latin typeface="Cambria" panose="02040503050406030204" pitchFamily="18" charset="0"/>
                        </a:rPr>
                        <a:t>Tab. Szacowanie wieku drzewa wybranymi metodami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780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Metoda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Drzewo 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Drzewo 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6780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Metoda Pacyniaka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279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410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780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Metoda Korczagina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275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416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780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  <a:latin typeface="Cambria" panose="02040503050406030204" pitchFamily="18" charset="0"/>
                        </a:rPr>
                        <a:t>Metoda duńska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u="none" strike="noStrike">
                          <a:effectLst/>
                          <a:latin typeface="Cambria" panose="02040503050406030204" pitchFamily="18" charset="0"/>
                        </a:rPr>
                        <a:t>263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352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7804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Metoda </a:t>
                      </a:r>
                      <a:r>
                        <a:rPr lang="pl-PL" sz="2000" u="none" strike="noStrike" dirty="0" err="1">
                          <a:effectLst/>
                          <a:latin typeface="Cambria" panose="02040503050406030204" pitchFamily="18" charset="0"/>
                        </a:rPr>
                        <a:t>Tomusiaka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u="none" strike="noStrike">
                          <a:effectLst/>
                          <a:latin typeface="Cambria" panose="02040503050406030204" pitchFamily="18" charset="0"/>
                        </a:rPr>
                        <a:t>306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u="none" strike="noStrike" dirty="0">
                          <a:effectLst/>
                          <a:latin typeface="Cambria" panose="02040503050406030204" pitchFamily="18" charset="0"/>
                        </a:rPr>
                        <a:t>375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3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3638" r="277" b="12948"/>
          <a:stretch/>
        </p:blipFill>
        <p:spPr bwMode="auto">
          <a:xfrm>
            <a:off x="0" y="5373216"/>
            <a:ext cx="9144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88640"/>
            <a:ext cx="3847664" cy="2565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6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75612" cy="508000"/>
          </a:xfrm>
        </p:spPr>
        <p:txBody>
          <a:bodyPr/>
          <a:lstStyle/>
          <a:p>
            <a:pPr algn="r"/>
            <a:r>
              <a:rPr lang="pl-PL" dirty="0" smtClean="0"/>
              <a:t>Autorzy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-2290295" y="5085184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defTabSz="912813">
              <a:defRPr/>
            </a:pPr>
            <a:r>
              <a:rPr lang="pl-PL" sz="18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(1)</a:t>
            </a:r>
            <a:r>
              <a:rPr lang="pl-PL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Samodzielna Pracownia Dendrometrii i Nauki o Produkcyjności Lasy, Wydział Leśny SGGW</a:t>
            </a:r>
          </a:p>
          <a:p>
            <a:pPr lvl="5" defTabSz="912813">
              <a:defRPr/>
            </a:pPr>
            <a:r>
              <a:rPr lang="pl-PL" sz="18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(2)</a:t>
            </a:r>
            <a:r>
              <a:rPr lang="pl-PL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Regionalna Dyrekcja Lasów Państwowych w Warszawie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pl-PL" sz="1800" b="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pl-PL" sz="1800" b="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pl-PL" sz="18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(3)</a:t>
            </a:r>
            <a:r>
              <a:rPr lang="pl-PL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Katedra Urządzania Lasy, </a:t>
            </a:r>
            <a:r>
              <a:rPr lang="pl-PL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Geomatyki</a:t>
            </a:r>
            <a:r>
              <a:rPr lang="pl-PL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i Ekonomiki Leśnictwa, Wydział Leśny SGGW</a:t>
            </a:r>
          </a:p>
          <a:p>
            <a:pPr lvl="5" defTabSz="912813">
              <a:defRPr/>
            </a:pPr>
            <a:r>
              <a:rPr lang="pl-PL" sz="1800" b="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(4)</a:t>
            </a:r>
            <a:r>
              <a:rPr lang="pl-PL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Koło Naukowe Leśników, Wydział Leśny SGGW</a:t>
            </a:r>
          </a:p>
        </p:txBody>
      </p:sp>
      <p:pic>
        <p:nvPicPr>
          <p:cNvPr id="5122" name="Picture 2" descr="K:\zdjecia\Kontrola występowania pędraków w Nadlesnictwie Wyszkow 2013\IMG_6890a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01" y="1484783"/>
            <a:ext cx="168480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:\Eberswalde 2014\IMG_2403a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117"/>
            <a:ext cx="1684800" cy="22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K:\Norway 2015\od Krzycha 2015\20150611_10371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71117"/>
            <a:ext cx="1684284" cy="22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011442" y="4117665"/>
            <a:ext cx="133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</a:rPr>
              <a:t>Jacek </a:t>
            </a:r>
            <a:r>
              <a:rPr lang="pl-PL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SAGAN</a:t>
            </a:r>
            <a:r>
              <a:rPr lang="pl-PL" sz="18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(2,4)</a:t>
            </a:r>
            <a:r>
              <a:rPr lang="pl-PL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pl-PL" sz="1800" dirty="0"/>
          </a:p>
        </p:txBody>
      </p:sp>
      <p:sp>
        <p:nvSpPr>
          <p:cNvPr id="7" name="Prostokąt 6"/>
          <p:cNvSpPr/>
          <p:nvPr/>
        </p:nvSpPr>
        <p:spPr>
          <a:xfrm>
            <a:off x="3869371" y="4104908"/>
            <a:ext cx="1277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</a:rPr>
              <a:t>Piotr </a:t>
            </a:r>
            <a:r>
              <a:rPr lang="pl-PL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LUTYK</a:t>
            </a:r>
            <a:r>
              <a:rPr lang="pl-PL" sz="18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(2)</a:t>
            </a:r>
            <a:endParaRPr lang="pl-PL" sz="1800" dirty="0"/>
          </a:p>
        </p:txBody>
      </p:sp>
      <p:sp>
        <p:nvSpPr>
          <p:cNvPr id="8" name="Prostokąt 7"/>
          <p:cNvSpPr/>
          <p:nvPr/>
        </p:nvSpPr>
        <p:spPr>
          <a:xfrm>
            <a:off x="31237" y="4079159"/>
            <a:ext cx="168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Cambria" panose="02040503050406030204" pitchFamily="18" charset="0"/>
              </a:rPr>
              <a:t>Robert </a:t>
            </a:r>
            <a:r>
              <a:rPr lang="pl-PL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TOMUSIAK</a:t>
            </a:r>
            <a:r>
              <a:rPr lang="pl-PL" sz="18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(1,4)</a:t>
            </a:r>
            <a:r>
              <a:rPr lang="pl-PL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pl-PL" sz="1800" dirty="0"/>
          </a:p>
        </p:txBody>
      </p:sp>
      <p:sp>
        <p:nvSpPr>
          <p:cNvPr id="9" name="Prostokąt 8"/>
          <p:cNvSpPr/>
          <p:nvPr/>
        </p:nvSpPr>
        <p:spPr>
          <a:xfrm>
            <a:off x="5580112" y="4117665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Michał </a:t>
            </a:r>
            <a:r>
              <a:rPr lang="pl-PL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ORZECHOWSKI</a:t>
            </a:r>
            <a:r>
              <a:rPr lang="pl-PL" sz="18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(3</a:t>
            </a:r>
            <a:r>
              <a:rPr lang="pl-PL" sz="1800" baseline="30000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pl-PL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wl.sggw.pl/faculty/structure/urzadzanie/zaklad-urzadzania-lasu/obrazy-do-wykorzystania-na-stronie-zul/MO%20z%20rysiem.jpg/@@images/image/preview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9" r="19239"/>
          <a:stretch/>
        </p:blipFill>
        <p:spPr bwMode="auto">
          <a:xfrm>
            <a:off x="5177273" y="1492741"/>
            <a:ext cx="2124296" cy="22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ynekzoologiczny.pl/upload/articles/mateusz_rz/Pawel_zarzynsk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52" r="1251"/>
          <a:stretch/>
        </p:blipFill>
        <p:spPr bwMode="auto">
          <a:xfrm>
            <a:off x="7134554" y="1485772"/>
            <a:ext cx="2011678" cy="22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7668344" y="4153186"/>
            <a:ext cx="1402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Paweł </a:t>
            </a:r>
            <a:r>
              <a:rPr lang="pl-PL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ZARZYŃSKI</a:t>
            </a:r>
            <a:endParaRPr lang="pl-PL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71600" y="1628101"/>
            <a:ext cx="7358114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pl-PL" sz="4000" dirty="0" smtClean="0">
                <a:latin typeface="Calibri" panose="020F0502020204030204" pitchFamily="34" charset="0"/>
              </a:rPr>
              <a:t>ZAPRASZAMY</a:t>
            </a:r>
            <a:endParaRPr lang="pl-PL" sz="4000" dirty="0">
              <a:latin typeface="Calibri" panose="020F050202020403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021493" y="511260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Calibri Light" pitchFamily="34" charset="0"/>
              </a:rPr>
              <a:t>e-mail</a:t>
            </a:r>
            <a:r>
              <a:rPr lang="pl-PL" sz="1400" dirty="0">
                <a:latin typeface="Calibri Light" pitchFamily="34" charset="0"/>
              </a:rPr>
              <a:t>: </a:t>
            </a:r>
            <a:r>
              <a:rPr lang="pl-PL" sz="1400" dirty="0" smtClean="0">
                <a:latin typeface="Calibri Light" pitchFamily="34" charset="0"/>
              </a:rPr>
              <a:t>Robert.Tomusiak@wl.sggw.pl</a:t>
            </a:r>
            <a:r>
              <a:rPr lang="pl-PL" sz="1400" dirty="0">
                <a:latin typeface="Calibri Light" pitchFamily="34" charset="0"/>
              </a:rPr>
              <a:t>	</a:t>
            </a:r>
            <a:endParaRPr lang="pl-PL" sz="1400" dirty="0" smtClean="0">
              <a:latin typeface="Calibri Light" pitchFamily="34" charset="0"/>
            </a:endParaRPr>
          </a:p>
          <a:p>
            <a:r>
              <a:rPr lang="pl-PL" sz="1400" dirty="0" smtClean="0">
                <a:latin typeface="Calibri Light" pitchFamily="34" charset="0"/>
              </a:rPr>
              <a:t>e-mail: jacek.sagan@warszawa.lasy.gov.pl</a:t>
            </a:r>
            <a:endParaRPr lang="pl-PL" sz="1400" dirty="0">
              <a:latin typeface="Calibri Light" pitchFamily="34" charset="0"/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2" y="2654026"/>
            <a:ext cx="4849461" cy="313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zaokrąglony 9"/>
          <p:cNvSpPr/>
          <p:nvPr/>
        </p:nvSpPr>
        <p:spPr>
          <a:xfrm>
            <a:off x="352593" y="5635822"/>
            <a:ext cx="4579447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pl-PL" sz="1200" b="0" dirty="0" smtClean="0">
                <a:ln w="50800"/>
                <a:solidFill>
                  <a:schemeClr val="bg1"/>
                </a:solidFill>
                <a:latin typeface="Cambria" panose="02040503050406030204" pitchFamily="18" charset="0"/>
              </a:rPr>
              <a:t>Ryc. Lokalizacja dębów z Uroczyska Św. Rozalia w Nadleśnictwie Pułtusk (RDLP w Warszawie)</a:t>
            </a:r>
            <a:endParaRPr lang="pl-PL" sz="1200" b="0" dirty="0">
              <a:ln w="50800"/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łoneczko 2"/>
          <p:cNvSpPr/>
          <p:nvPr/>
        </p:nvSpPr>
        <p:spPr bwMode="auto">
          <a:xfrm>
            <a:off x="2483768" y="3645024"/>
            <a:ext cx="391062" cy="360040"/>
          </a:xfrm>
          <a:prstGeom prst="sun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88" descr="logo_kated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2031" y="4221087"/>
            <a:ext cx="720081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5842112" y="4365104"/>
            <a:ext cx="2546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dirty="0" smtClean="0">
                <a:latin typeface="Arial Black" panose="020B0A04020102020204" pitchFamily="34" charset="0"/>
              </a:rPr>
              <a:t>Wydział Leśny SGGW </a:t>
            </a:r>
            <a:br>
              <a:rPr lang="pl-PL" sz="1100" b="0" dirty="0" smtClean="0">
                <a:latin typeface="Arial Black" panose="020B0A04020102020204" pitchFamily="34" charset="0"/>
              </a:rPr>
            </a:br>
            <a:r>
              <a:rPr lang="pl-PL" sz="1100" b="0" dirty="0" smtClean="0">
                <a:latin typeface="Arial Black" panose="020B0A04020102020204" pitchFamily="34" charset="0"/>
              </a:rPr>
              <a:t>w Warszawie</a:t>
            </a:r>
            <a:endParaRPr lang="pl-PL" sz="1100" b="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122</Words>
  <Application>Microsoft Office PowerPoint</Application>
  <PresentationFormat>Pokaz na ekranie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Projekt domyślny</vt:lpstr>
      <vt:lpstr>Ile prawdy tkwi w legendzie – porównanie metod określania wieku sędziwych drzew na przykładzie dębów z Uroczyska Święta Rozalia</vt:lpstr>
      <vt:lpstr>Jak badano wiek?</vt:lpstr>
      <vt:lpstr>Legenda - prawda/ fałsz</vt:lpstr>
      <vt:lpstr>Autorzy</vt:lpstr>
      <vt:lpstr>Prezentacja programu PowerPoint</vt:lpstr>
    </vt:vector>
  </TitlesOfParts>
  <Company>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pb</dc:creator>
  <cp:lastModifiedBy>jacek.sagan</cp:lastModifiedBy>
  <cp:revision>471</cp:revision>
  <dcterms:created xsi:type="dcterms:W3CDTF">2006-03-31T11:40:49Z</dcterms:created>
  <dcterms:modified xsi:type="dcterms:W3CDTF">2016-02-10T11:19:50Z</dcterms:modified>
</cp:coreProperties>
</file>